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4" r:id="rId3"/>
    <p:sldId id="257" r:id="rId4"/>
    <p:sldId id="263" r:id="rId5"/>
    <p:sldId id="264" r:id="rId6"/>
    <p:sldId id="289" r:id="rId7"/>
    <p:sldId id="265" r:id="rId8"/>
    <p:sldId id="276" r:id="rId9"/>
    <p:sldId id="259" r:id="rId10"/>
    <p:sldId id="260" r:id="rId11"/>
    <p:sldId id="262" r:id="rId12"/>
    <p:sldId id="268" r:id="rId13"/>
    <p:sldId id="288" r:id="rId14"/>
    <p:sldId id="267" r:id="rId15"/>
    <p:sldId id="269" r:id="rId16"/>
    <p:sldId id="277" r:id="rId17"/>
    <p:sldId id="280" r:id="rId18"/>
    <p:sldId id="279" r:id="rId19"/>
    <p:sldId id="266" r:id="rId20"/>
    <p:sldId id="272" r:id="rId21"/>
    <p:sldId id="273" r:id="rId22"/>
    <p:sldId id="285" r:id="rId23"/>
    <p:sldId id="286" r:id="rId24"/>
    <p:sldId id="287" r:id="rId25"/>
    <p:sldId id="281" r:id="rId26"/>
    <p:sldId id="282" r:id="rId27"/>
    <p:sldId id="290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clrMru>
    <a:srgbClr val="FFFFFF"/>
    <a:srgbClr val="FFFFCC"/>
    <a:srgbClr val="FFFF00"/>
    <a:srgbClr val="000066"/>
    <a:srgbClr val="D5EBF7"/>
    <a:srgbClr val="219797"/>
    <a:srgbClr val="CC0099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4600" autoAdjust="0"/>
  </p:normalViewPr>
  <p:slideViewPr>
    <p:cSldViewPr>
      <p:cViewPr>
        <p:scale>
          <a:sx n="70" d="100"/>
          <a:sy n="70" d="100"/>
        </p:scale>
        <p:origin x="-492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112FE7F-491A-4FA8-93AC-CE5E3B60E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114D634-A791-4C72-9839-0EE2F0D18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75EBC-C124-4541-A18A-804CE3E52A59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E365-025C-4EB2-A0A3-80195395210A}" type="slidenum">
              <a:rPr lang="ru-RU" smtClean="0">
                <a:latin typeface="Arial" pitchFamily="34" charset="0"/>
              </a:rPr>
              <a:pPr/>
              <a:t>24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5EBF5581-511D-49B4-8BB6-2F817FC25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E726E-D047-4F14-A8B2-459614398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C9322-6452-4C5E-BAC3-37E5416DD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EF02D-9B83-4AEA-A1A8-B3F2CEE94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EBE08-97B8-4033-9C90-AA99E4B21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7DAFA-4F63-47E6-B74E-63AD4B13E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86615-A3EB-4217-AA77-F3628E328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43349-62E8-4AEC-8F75-3EC3FC904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9FA9F-76D2-4BAD-8D74-004A83B7B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8862A-FED3-4E52-B993-A7F75244A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E6A6B-012F-4C20-952D-CC1C4A076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E0C41D4-739D-4645-A71F-5AF0B75B0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ransition spd="slow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y.ru/index/0-42?1-11" TargetMode="External"/><Relationship Id="rId3" Type="http://schemas.openxmlformats.org/officeDocument/2006/relationships/hyperlink" Target="http://www.designsochi.ru/content/view/180/9/" TargetMode="External"/><Relationship Id="rId7" Type="http://schemas.openxmlformats.org/officeDocument/2006/relationships/hyperlink" Target="http://www.livegif.ru/archive/men/19_16.html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hyperlink" Target="http://www.taby27.ru/studentam_aspirantam/philos_design/referaty_philos_design/524/287.html" TargetMode="External"/><Relationship Id="rId4" Type="http://schemas.openxmlformats.org/officeDocument/2006/relationships/hyperlink" Target="http://avion-studio.com/monograf.htm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reat-galaxy.ru/?pg=planets&amp;id=007" TargetMode="External"/><Relationship Id="rId13" Type="http://schemas.openxmlformats.org/officeDocument/2006/relationships/hyperlink" Target="http://www.tekhouse.ru/reports/landscape/sadovaya-skulptura" TargetMode="External"/><Relationship Id="rId18" Type="http://schemas.openxmlformats.org/officeDocument/2006/relationships/hyperlink" Target="http://www.vkusnoteka.ru/index.php?page=l3&amp;id=393" TargetMode="External"/><Relationship Id="rId3" Type="http://schemas.openxmlformats.org/officeDocument/2006/relationships/hyperlink" Target="http://al-shia.my1.ru/_ph/1/711916620.jpg" TargetMode="External"/><Relationship Id="rId21" Type="http://schemas.openxmlformats.org/officeDocument/2006/relationships/hyperlink" Target="http://www.goncharam.ru/goncirc.html" TargetMode="External"/><Relationship Id="rId7" Type="http://schemas.openxmlformats.org/officeDocument/2006/relationships/hyperlink" Target="http://www.fmm.ru/gallery.htm" TargetMode="External"/><Relationship Id="rId12" Type="http://schemas.openxmlformats.org/officeDocument/2006/relationships/hyperlink" Target="http://avion-studio.com/monograf.htm" TargetMode="External"/><Relationship Id="rId17" Type="http://schemas.openxmlformats.org/officeDocument/2006/relationships/hyperlink" Target="http://mob-news.ru/?p=22" TargetMode="External"/><Relationship Id="rId2" Type="http://schemas.openxmlformats.org/officeDocument/2006/relationships/hyperlink" Target="http://www.artreflection.ru/nstr/npy.html" TargetMode="External"/><Relationship Id="rId16" Type="http://schemas.openxmlformats.org/officeDocument/2006/relationships/hyperlink" Target="http://www.spokoinoinochi.ru/kids/98/112/49.html" TargetMode="External"/><Relationship Id="rId20" Type="http://schemas.openxmlformats.org/officeDocument/2006/relationships/hyperlink" Target="http://gotomoscow.ru/wp-content/uploads/basketbal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imebee.ru/page/6/" TargetMode="External"/><Relationship Id="rId11" Type="http://schemas.openxmlformats.org/officeDocument/2006/relationships/hyperlink" Target="http://zoo.rin.ru/cgi-bin/index.pl?idr=2374&amp;art=2375" TargetMode="External"/><Relationship Id="rId5" Type="http://schemas.openxmlformats.org/officeDocument/2006/relationships/hyperlink" Target="http://fotki.yandex.ru/users/mooha2007/view/78064?page=0" TargetMode="External"/><Relationship Id="rId15" Type="http://schemas.openxmlformats.org/officeDocument/2006/relationships/hyperlink" Target="http://open.az/index.php?newsid=29066" TargetMode="External"/><Relationship Id="rId10" Type="http://schemas.openxmlformats.org/officeDocument/2006/relationships/hyperlink" Target="http://allday.ru/2007/11/22/snezhinki_pod_mikroskopom.html" TargetMode="External"/><Relationship Id="rId19" Type="http://schemas.openxmlformats.org/officeDocument/2006/relationships/hyperlink" Target="http://merxteam.com/Images/Products/Detailed/52770.jpg" TargetMode="External"/><Relationship Id="rId4" Type="http://schemas.openxmlformats.org/officeDocument/2006/relationships/hyperlink" Target="http://eye.moof.ru/note/9790.html" TargetMode="External"/><Relationship Id="rId9" Type="http://schemas.openxmlformats.org/officeDocument/2006/relationships/hyperlink" Target="http://www.xsunx.ru/details.php?image_id=92" TargetMode="External"/><Relationship Id="rId14" Type="http://schemas.openxmlformats.org/officeDocument/2006/relationships/hyperlink" Target="http://uaprom.net/p5538-farforovaya-posuda-aktsionnoe-predlozhenie.html" TargetMode="External"/><Relationship Id="rId22" Type="http://schemas.openxmlformats.org/officeDocument/2006/relationships/hyperlink" Target="http://www.uainfo.com/ads/14273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4500563"/>
            <a:ext cx="7169150" cy="1592262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«Теряя форму, гибнет красота,</a:t>
            </a:r>
          </a:p>
          <a:p>
            <a:pPr algn="r"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А форма четко требует закона»</a:t>
            </a:r>
          </a:p>
          <a:p>
            <a:pPr algn="r" eaLnBrk="1" hangingPunct="1">
              <a:defRPr/>
            </a:pP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В.Солоухин, русский писатель</a:t>
            </a:r>
          </a:p>
        </p:txBody>
      </p:sp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395288" y="6308725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© Беленькая Людмила Владимировна МОУ СОШ №17 Красноярск</a:t>
            </a: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1476375" y="1844675"/>
            <a:ext cx="6192838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chemeClr val="bg2"/>
                  </a:outerShdw>
                </a:effectLst>
                <a:latin typeface="Impact"/>
              </a:rPr>
              <a:t>форма: что это?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857250" y="857250"/>
            <a:ext cx="7429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Первые ощущения формы мы получаем, когда берем в руки и ощупываем предметы.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57250" y="5072063"/>
            <a:ext cx="7143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Arial Narrow" pitchFamily="34" charset="0"/>
                <a:cs typeface="Arial" pitchFamily="34" charset="0"/>
              </a:rPr>
              <a:t>Форму объекта характеризуют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длина, ширина и высота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. </a:t>
            </a:r>
            <a:endParaRPr lang="ru-RU" sz="240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6726" y="2071678"/>
            <a:ext cx="732770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Каковы основные характеристики предмета?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28875" y="2928938"/>
            <a:ext cx="3952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Любой предмет имеет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объем</a:t>
            </a:r>
            <a:r>
              <a:rPr lang="ru-RU" sz="2400" b="1">
                <a:latin typeface="Arial Narrow" pitchFamily="34" charset="0"/>
              </a:rPr>
              <a:t>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428875" y="3571875"/>
            <a:ext cx="3808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Arial Narrow" pitchFamily="34" charset="0"/>
              </a:rPr>
              <a:t>Любой предмет материален.</a:t>
            </a:r>
          </a:p>
        </p:txBody>
      </p:sp>
      <p:sp>
        <p:nvSpPr>
          <p:cNvPr id="2" name="Прямоугольник 4"/>
          <p:cNvSpPr/>
          <p:nvPr/>
        </p:nvSpPr>
        <p:spPr>
          <a:xfrm>
            <a:off x="887386" y="4305291"/>
            <a:ext cx="721523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Какие параметры делают форму объемной?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14375" y="928688"/>
            <a:ext cx="750093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В детстве вы играли в игру «Угадай, какую форму имеет нарисованный предмет?» </a:t>
            </a:r>
            <a:r>
              <a:rPr lang="ru-RU" sz="2400" b="1">
                <a:latin typeface="Arial Narrow" pitchFamily="34" charset="0"/>
                <a:sym typeface="Wingdings" pitchFamily="2" charset="2"/>
              </a:rPr>
              <a:t></a:t>
            </a:r>
            <a:endParaRPr lang="ru-RU" sz="2400" b="1">
              <a:latin typeface="Arial Narrow" pitchFamily="34" charset="0"/>
            </a:endParaRPr>
          </a:p>
        </p:txBody>
      </p:sp>
      <p:pic>
        <p:nvPicPr>
          <p:cNvPr id="13316" name="Picture 3" descr="C:\Users\Мила\Desktop\курс формы вокруг нас\r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916113"/>
            <a:ext cx="4643437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500313" y="4500563"/>
            <a:ext cx="41036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Лимон имеет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овальную</a:t>
            </a:r>
            <a:r>
              <a:rPr lang="ru-RU" sz="2400" b="1">
                <a:latin typeface="Arial Narrow" pitchFamily="34" charset="0"/>
              </a:rPr>
              <a:t> форму</a:t>
            </a:r>
          </a:p>
          <a:p>
            <a:r>
              <a:rPr lang="ru-RU" sz="2400" b="1">
                <a:latin typeface="Arial Narrow" pitchFamily="34" charset="0"/>
              </a:rPr>
              <a:t>Яблоко –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круглую</a:t>
            </a:r>
          </a:p>
          <a:p>
            <a:r>
              <a:rPr lang="ru-RU" sz="2400" b="1">
                <a:latin typeface="Arial Narrow" pitchFamily="34" charset="0"/>
              </a:rPr>
              <a:t>Морковка –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треугольную</a:t>
            </a:r>
          </a:p>
          <a:p>
            <a:r>
              <a:rPr lang="ru-RU" sz="2400" b="1">
                <a:latin typeface="Arial Narrow" pitchFamily="34" charset="0"/>
              </a:rPr>
              <a:t>Коробка –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квадратную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0" y="4500563"/>
            <a:ext cx="1285875" cy="428625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786188" y="4929188"/>
            <a:ext cx="1214437" cy="428625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71938" y="5286375"/>
            <a:ext cx="1643062" cy="428625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……………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857625" y="5643563"/>
            <a:ext cx="1571625" cy="428625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……………..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214563" y="1857375"/>
            <a:ext cx="4714875" cy="1285875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785813" y="714375"/>
            <a:ext cx="7500937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Рассмотрим пример изображения кошки. Даже издали мы узнаем сидящую кошку, только по ее силуэту. Голова кошки похожа на круг, а туловище на треугольник. В других позах этого животного можно также найти подобие геометрическим  фигурам.   Форма объекта передает его характерные особенности, делает его узнаваемым.</a:t>
            </a:r>
          </a:p>
        </p:txBody>
      </p:sp>
      <p:pic>
        <p:nvPicPr>
          <p:cNvPr id="14339" name="Picture 5" descr="C:\Users\Мил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3786188"/>
            <a:ext cx="3081338" cy="2230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642938" y="785813"/>
            <a:ext cx="7786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Простые предметы в своей основе имеют одну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геометрическую форму</a:t>
            </a:r>
            <a:r>
              <a:rPr lang="ru-RU" sz="2400" b="1">
                <a:latin typeface="Arial Narrow" pitchFamily="34" charset="0"/>
              </a:rPr>
              <a:t>. Мы говорим: «Этот предмет имеет такую-то форму»</a:t>
            </a:r>
            <a:endParaRPr lang="ru-RU" sz="2400">
              <a:latin typeface="Arial Narrow" pitchFamily="34" charset="0"/>
            </a:endParaRPr>
          </a:p>
        </p:txBody>
      </p:sp>
      <p:pic>
        <p:nvPicPr>
          <p:cNvPr id="15363" name="Picture 6" descr="C:\Users\Мила\Desktop\11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214563"/>
            <a:ext cx="157162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C:\Users\Мила\Desktop\dfa1084dd0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25"/>
            <a:ext cx="1071562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C:\Users\Мила\Desktop\527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4286250"/>
            <a:ext cx="126365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57438" y="3714750"/>
            <a:ext cx="1425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Arial Narrow" pitchFamily="34" charset="0"/>
              </a:rPr>
              <a:t>кубическую</a:t>
            </a:r>
            <a:endParaRPr lang="ru-RU" sz="20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572125" y="3714750"/>
            <a:ext cx="1433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Arial Narrow" pitchFamily="34" charset="0"/>
              </a:rPr>
              <a:t>коническую</a:t>
            </a:r>
            <a:endParaRPr lang="ru-RU" sz="20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000250" y="5715000"/>
            <a:ext cx="1982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Arial Narrow" pitchFamily="34" charset="0"/>
              </a:rPr>
              <a:t>цилиндрическую</a:t>
            </a:r>
            <a:endParaRPr lang="ru-RU" sz="200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500688" y="5715000"/>
            <a:ext cx="1763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Arial Narrow" pitchFamily="34" charset="0"/>
              </a:rPr>
              <a:t>шарообразную</a:t>
            </a:r>
            <a:endParaRPr lang="ru-RU" sz="2000"/>
          </a:p>
        </p:txBody>
      </p:sp>
      <p:pic>
        <p:nvPicPr>
          <p:cNvPr id="15372" name="Picture 12" descr="C:\Users\Мила\Desktop\basketb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4286250"/>
            <a:ext cx="1357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2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1071563" y="3929063"/>
            <a:ext cx="6858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Сложные предметы — сочетание нескольких геометрических тел. Например, машина любого вида, животные и множество других объектов действительности, являются сложными объектами. </a:t>
            </a:r>
            <a:endParaRPr lang="ru-RU" sz="2400">
              <a:latin typeface="Arial Narrow" pitchFamily="34" charset="0"/>
            </a:endParaRPr>
          </a:p>
        </p:txBody>
      </p:sp>
      <p:pic>
        <p:nvPicPr>
          <p:cNvPr id="16387" name="Picture 5" descr="C:\Users\Мила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9425" y="1176338"/>
            <a:ext cx="2981325" cy="18240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714375" y="857250"/>
            <a:ext cx="7500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За внешними очертаниями предмета существует его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конструкция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 - это основа формы, связывающая отдельные элементы и части в единое целое</a:t>
            </a:r>
            <a:r>
              <a:rPr lang="ru-RU" sz="2400" b="1" i="1">
                <a:latin typeface="Arial Narrow" pitchFamily="34" charset="0"/>
                <a:cs typeface="Arial" pitchFamily="34" charset="0"/>
              </a:rPr>
              <a:t>.</a:t>
            </a:r>
            <a:endParaRPr lang="ru-RU" sz="2400" b="1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1931" y="2601770"/>
            <a:ext cx="4834507" cy="58918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Что является конструкцией</a:t>
            </a:r>
            <a:r>
              <a:rPr lang="en-US" sz="2800" b="1" dirty="0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?</a:t>
            </a:r>
            <a:r>
              <a:rPr lang="ru-RU" sz="2400" b="1" dirty="0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graphicFrame>
        <p:nvGraphicFramePr>
          <p:cNvPr id="17422" name="Group 14"/>
          <p:cNvGraphicFramePr>
            <a:graphicFrameLocks noGrp="1"/>
          </p:cNvGraphicFramePr>
          <p:nvPr/>
        </p:nvGraphicFramePr>
        <p:xfrm>
          <a:off x="1285875" y="3571875"/>
          <a:ext cx="6643688" cy="1798320"/>
        </p:xfrm>
        <a:graphic>
          <a:graphicData uri="http://schemas.openxmlformats.org/drawingml/2006/table">
            <a:tbl>
              <a:tblPr/>
              <a:tblGrid>
                <a:gridCol w="3933825"/>
                <a:gridCol w="270986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человеческого тела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корабля, бочки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сооружения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скелет, костяк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остов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каркас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287963" y="3648075"/>
            <a:ext cx="2236787" cy="357188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87900" y="4149725"/>
            <a:ext cx="2071688" cy="357188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787900" y="4581525"/>
            <a:ext cx="2071688" cy="357188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4071938" y="785813"/>
            <a:ext cx="41433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 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Форму движения тела человека во многом определяет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скелет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. Он является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каркасом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 в строении фигуры. Передавая в рисунке форму человеческого тела и любого другого объекта, нужно намечать его каркас</a:t>
            </a:r>
            <a:r>
              <a:rPr lang="ru-RU" sz="2400" b="1">
                <a:solidFill>
                  <a:srgbClr val="005CA8"/>
                </a:solidFill>
                <a:cs typeface="Arial" pitchFamily="34" charset="0"/>
              </a:rPr>
              <a:t>. </a:t>
            </a:r>
            <a:endParaRPr lang="ru-RU" sz="2000">
              <a:solidFill>
                <a:srgbClr val="005CA8"/>
              </a:solidFill>
              <a:cs typeface="Arial" pitchFamily="34" charset="0"/>
            </a:endParaRPr>
          </a:p>
        </p:txBody>
      </p:sp>
      <p:pic>
        <p:nvPicPr>
          <p:cNvPr id="10" name="Рисунок 9" descr="в.jpg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700088" y="1143000"/>
            <a:ext cx="2692400" cy="4714875"/>
          </a:xfrm>
          <a:prstGeom prst="rect">
            <a:avLst/>
          </a:prstGeom>
          <a:ln w="3175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2" descr="C:\Documents and Settings\Людмила\Рабочий стол\анимация\THERIDDLE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5084763"/>
            <a:ext cx="1071563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642938" y="285750"/>
            <a:ext cx="1128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пример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642938" y="714375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При быстром вращении прямоугольника его верхняя и нижняя стороны, передвигаясь, очертят окружность, в результате получится форма                      . </a:t>
            </a:r>
          </a:p>
        </p:txBody>
      </p:sp>
      <p:pic>
        <p:nvPicPr>
          <p:cNvPr id="4" name="Рисунок 3" descr="ф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928813"/>
            <a:ext cx="5283200" cy="150018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Картинка 11 из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071938"/>
            <a:ext cx="1428750" cy="214788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61" name="Прямоугольник 7"/>
          <p:cNvSpPr>
            <a:spLocks noChangeArrowheads="1"/>
          </p:cNvSpPr>
          <p:nvPr/>
        </p:nvSpPr>
        <p:spPr bwMode="auto">
          <a:xfrm>
            <a:off x="2214563" y="3929063"/>
            <a:ext cx="3143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Это можно наблюдать при изготовлении посуды на гончарном круге или за вытачиванием детали на токарном станке.</a:t>
            </a:r>
            <a:endParaRPr lang="ru-RU" sz="2400">
              <a:latin typeface="Arial Narrow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429125" y="150018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………….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429125" y="1428750"/>
            <a:ext cx="1419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цилиндра</a:t>
            </a:r>
            <a:endParaRPr lang="ru-RU" sz="2400">
              <a:solidFill>
                <a:srgbClr val="C00000"/>
              </a:solidFill>
            </a:endParaRPr>
          </a:p>
        </p:txBody>
      </p:sp>
      <p:sp>
        <p:nvSpPr>
          <p:cNvPr id="19464" name="WordArt 11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15113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пример</a:t>
            </a:r>
          </a:p>
        </p:txBody>
      </p:sp>
      <p:pic>
        <p:nvPicPr>
          <p:cNvPr id="19465" name="Picture 10" descr="C:\Users\Мила\Desktop\142736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4143375"/>
            <a:ext cx="2741613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 bwMode="auto">
          <a:xfrm>
            <a:off x="571472" y="3786190"/>
            <a:ext cx="7786742" cy="2500330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3000375"/>
            <a:ext cx="18954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2786063" y="3786188"/>
            <a:ext cx="1222375" cy="4286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med" len="med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928688" y="4857750"/>
            <a:ext cx="1857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 Narrow" pitchFamily="34" charset="0"/>
              </a:rPr>
              <a:t>образующая</a:t>
            </a: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5286375" y="5000625"/>
            <a:ext cx="1079500" cy="431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5286375" y="3214688"/>
            <a:ext cx="1079500" cy="431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357938" y="5214938"/>
            <a:ext cx="171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 Narrow" pitchFamily="34" charset="0"/>
              </a:rPr>
              <a:t>основание</a:t>
            </a:r>
          </a:p>
        </p:txBody>
      </p:sp>
      <p:sp>
        <p:nvSpPr>
          <p:cNvPr id="20488" name="Text Box 16"/>
          <p:cNvSpPr txBox="1">
            <a:spLocks noChangeArrowheads="1"/>
          </p:cNvSpPr>
          <p:nvPr/>
        </p:nvSpPr>
        <p:spPr bwMode="auto">
          <a:xfrm>
            <a:off x="4500563" y="4221163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357938" y="3429000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 Narrow" pitchFamily="34" charset="0"/>
              </a:rPr>
              <a:t>основание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928688" y="3643313"/>
            <a:ext cx="2071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 Narrow" pitchFamily="34" charset="0"/>
              </a:rPr>
              <a:t>боковая поверхность</a:t>
            </a:r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H="1">
            <a:off x="2714625" y="4572000"/>
            <a:ext cx="1000125" cy="431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med" len="med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492" name="Прямоугольник 17"/>
          <p:cNvSpPr>
            <a:spLocks noChangeArrowheads="1"/>
          </p:cNvSpPr>
          <p:nvPr/>
        </p:nvSpPr>
        <p:spPr bwMode="auto">
          <a:xfrm>
            <a:off x="714375" y="785813"/>
            <a:ext cx="7643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Каркас цилиндра состоит из средней линии (оси вращения), кругов вращения и из линий, соединяющих эти круги и образующих контур предмета. </a:t>
            </a:r>
          </a:p>
        </p:txBody>
      </p:sp>
      <p:sp>
        <p:nvSpPr>
          <p:cNvPr id="20493" name="WordArt 15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1655762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пример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  <p:bldP spid="8204" grpId="0"/>
      <p:bldP spid="8205" grpId="0" animBg="1"/>
      <p:bldP spid="8206" grpId="0" animBg="1"/>
      <p:bldP spid="8207" grpId="0"/>
      <p:bldP spid="8209" grpId="0"/>
      <p:bldP spid="8210" grpId="0"/>
      <p:bldP spid="82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1000108"/>
            <a:ext cx="7572428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FFFF"/>
                </a:solidFill>
                <a:latin typeface="Arial Narrow" pitchFamily="34" charset="0"/>
              </a:rPr>
              <a:t>Составьте </a:t>
            </a:r>
            <a:r>
              <a:rPr lang="ru-RU" sz="2400" b="1" dirty="0" err="1">
                <a:solidFill>
                  <a:srgbClr val="FFFFFF"/>
                </a:solidFill>
                <a:latin typeface="Arial Narrow" pitchFamily="34" charset="0"/>
              </a:rPr>
              <a:t>синквейн</a:t>
            </a:r>
            <a:r>
              <a:rPr lang="ru-RU" sz="2400" b="1" dirty="0">
                <a:solidFill>
                  <a:srgbClr val="FFFFFF"/>
                </a:solidFill>
                <a:latin typeface="Arial Narrow" pitchFamily="34" charset="0"/>
              </a:rPr>
              <a:t> к слову «форма»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7250" y="1857375"/>
          <a:ext cx="7215264" cy="4038624"/>
        </p:xfrm>
        <a:graphic>
          <a:graphicData uri="http://schemas.openxmlformats.org/drawingml/2006/table">
            <a:tbl>
              <a:tblPr/>
              <a:tblGrid>
                <a:gridCol w="1132886"/>
                <a:gridCol w="3182827"/>
                <a:gridCol w="2899551"/>
              </a:tblGrid>
              <a:tr h="71438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 строка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Одно слово – существительное.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Имя объекта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 строка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Два прилагательных или причастий к этому существительному.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Свойства объекта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 строка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Три глагола к этому существительному.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Возможности объекта (активные и пассивные действия)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 строка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Четыре слова (смысловое предложение)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Отношение автора к объекту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 строка</a:t>
                      </a: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Одно слово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Синоним к первому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слову</a:t>
                      </a: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 bwMode="auto">
          <a:xfrm>
            <a:off x="8286776" y="6286520"/>
            <a:ext cx="857224" cy="571480"/>
          </a:xfrm>
          <a:prstGeom prst="actionButtonForwardNex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538" name="WordArt 36"/>
          <p:cNvSpPr>
            <a:spLocks noChangeArrowheads="1" noChangeShapeType="1" noTextEdit="1"/>
          </p:cNvSpPr>
          <p:nvPr/>
        </p:nvSpPr>
        <p:spPr bwMode="auto">
          <a:xfrm>
            <a:off x="1187450" y="6308725"/>
            <a:ext cx="6599238" cy="404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Синквейн – это пятистрочник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7" name="Group 21"/>
          <p:cNvGraphicFramePr>
            <a:graphicFrameLocks noGrp="1"/>
          </p:cNvGraphicFramePr>
          <p:nvPr/>
        </p:nvGraphicFramePr>
        <p:xfrm>
          <a:off x="785813" y="2857500"/>
          <a:ext cx="7286625" cy="1920240"/>
        </p:xfrm>
        <a:graphic>
          <a:graphicData uri="http://schemas.openxmlformats.org/drawingml/2006/table">
            <a:tbl>
              <a:tblPr/>
              <a:tblGrid>
                <a:gridCol w="3857625"/>
                <a:gridCol w="3429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Я знаю о форме: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Я узнал(а) новое: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06462" y="1071471"/>
            <a:ext cx="7000924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Во время урока вам предлагается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заполнить таблицу: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714375" y="1428750"/>
            <a:ext cx="4214813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Самолет.</a:t>
            </a:r>
          </a:p>
          <a:p>
            <a:r>
              <a:rPr lang="ru-RU" sz="2400" b="1">
                <a:latin typeface="Arial Narrow" pitchFamily="34" charset="0"/>
              </a:rPr>
              <a:t>Большой, тяжелый.</a:t>
            </a:r>
          </a:p>
          <a:p>
            <a:r>
              <a:rPr lang="ru-RU" sz="2400" b="1">
                <a:latin typeface="Arial Narrow" pitchFamily="34" charset="0"/>
              </a:rPr>
              <a:t>Летает, перевозит, садится.</a:t>
            </a:r>
          </a:p>
          <a:p>
            <a:r>
              <a:rPr lang="ru-RU" sz="2400" b="1">
                <a:latin typeface="Arial Narrow" pitchFamily="34" charset="0"/>
              </a:rPr>
              <a:t>Самолет как большая птица.</a:t>
            </a:r>
          </a:p>
          <a:p>
            <a:r>
              <a:rPr lang="ru-RU" sz="2400" b="1">
                <a:latin typeface="Arial Narrow" pitchFamily="34" charset="0"/>
              </a:rPr>
              <a:t>Аппарат.</a:t>
            </a:r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r>
              <a:rPr lang="ru-RU" sz="2400" b="1">
                <a:latin typeface="Arial Narrow" pitchFamily="34" charset="0"/>
              </a:rPr>
              <a:t>Дерево.</a:t>
            </a:r>
          </a:p>
          <a:p>
            <a:r>
              <a:rPr lang="ru-RU" sz="2400" b="1">
                <a:latin typeface="Arial Narrow" pitchFamily="34" charset="0"/>
              </a:rPr>
              <a:t>Старое, большое.</a:t>
            </a:r>
          </a:p>
          <a:p>
            <a:r>
              <a:rPr lang="ru-RU" sz="2400" b="1">
                <a:latin typeface="Arial Narrow" pitchFamily="34" charset="0"/>
              </a:rPr>
              <a:t>Растет, защищает, меняется.</a:t>
            </a:r>
          </a:p>
          <a:p>
            <a:r>
              <a:rPr lang="ru-RU" sz="2400" b="1">
                <a:latin typeface="Arial Narrow" pitchFamily="34" charset="0"/>
              </a:rPr>
              <a:t>Под ним прохладно летом.</a:t>
            </a:r>
          </a:p>
          <a:p>
            <a:r>
              <a:rPr lang="ru-RU" sz="2400" b="1">
                <a:latin typeface="Arial Narrow" pitchFamily="34" charset="0"/>
              </a:rPr>
              <a:t>Флора.</a:t>
            </a:r>
          </a:p>
          <a:p>
            <a:endParaRPr lang="ru-RU" sz="1600"/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4714875" y="1428750"/>
            <a:ext cx="38719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Солнце.</a:t>
            </a:r>
            <a:br>
              <a:rPr lang="ru-RU" sz="2400" b="1">
                <a:latin typeface="Arial Narrow" pitchFamily="34" charset="0"/>
              </a:rPr>
            </a:br>
            <a:r>
              <a:rPr lang="ru-RU" sz="2400" b="1">
                <a:latin typeface="Arial Narrow" pitchFamily="34" charset="0"/>
              </a:rPr>
              <a:t>Большое, яркое.</a:t>
            </a:r>
            <a:br>
              <a:rPr lang="ru-RU" sz="2400" b="1">
                <a:latin typeface="Arial Narrow" pitchFamily="34" charset="0"/>
              </a:rPr>
            </a:br>
            <a:r>
              <a:rPr lang="ru-RU" sz="2400" b="1">
                <a:latin typeface="Arial Narrow" pitchFamily="34" charset="0"/>
              </a:rPr>
              <a:t>Светит, греет, радует.</a:t>
            </a:r>
            <a:br>
              <a:rPr lang="ru-RU" sz="2400" b="1">
                <a:latin typeface="Arial Narrow" pitchFamily="34" charset="0"/>
              </a:rPr>
            </a:br>
            <a:r>
              <a:rPr lang="ru-RU" sz="2400" b="1">
                <a:latin typeface="Arial Narrow" pitchFamily="34" charset="0"/>
              </a:rPr>
              <a:t>Солнце очень горячее тело.</a:t>
            </a:r>
            <a:br>
              <a:rPr lang="ru-RU" sz="2400" b="1">
                <a:latin typeface="Arial Narrow" pitchFamily="34" charset="0"/>
              </a:rPr>
            </a:br>
            <a:r>
              <a:rPr lang="ru-RU" sz="2400" b="1">
                <a:latin typeface="Arial Narrow" pitchFamily="34" charset="0"/>
              </a:rPr>
              <a:t>Шар.</a:t>
            </a:r>
            <a:endParaRPr lang="ru-RU" sz="2400">
              <a:latin typeface="Arial Narrow" pitchFamily="34" charset="0"/>
            </a:endParaRPr>
          </a:p>
        </p:txBody>
      </p:sp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4857750" y="4143375"/>
            <a:ext cx="42862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Школа.</a:t>
            </a:r>
          </a:p>
          <a:p>
            <a:r>
              <a:rPr lang="ru-RU" sz="2400" b="1">
                <a:latin typeface="Arial Narrow" pitchFamily="34" charset="0"/>
              </a:rPr>
              <a:t>Красивая, большая.</a:t>
            </a:r>
          </a:p>
          <a:p>
            <a:r>
              <a:rPr lang="ru-RU" sz="2400" b="1">
                <a:latin typeface="Arial Narrow" pitchFamily="34" charset="0"/>
              </a:rPr>
              <a:t>Советует, учит, радует.</a:t>
            </a:r>
          </a:p>
          <a:p>
            <a:r>
              <a:rPr lang="ru-RU" sz="2400" b="1">
                <a:latin typeface="Arial Narrow" pitchFamily="34" charset="0"/>
              </a:rPr>
              <a:t>Здесь много моих друзей.</a:t>
            </a:r>
          </a:p>
          <a:p>
            <a:r>
              <a:rPr lang="ru-RU" sz="2400" b="1">
                <a:latin typeface="Arial Narrow" pitchFamily="34" charset="0"/>
              </a:rPr>
              <a:t>Дом.</a:t>
            </a:r>
          </a:p>
        </p:txBody>
      </p:sp>
      <p:sp>
        <p:nvSpPr>
          <p:cNvPr id="22533" name="WordArt 7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1871662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примеры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86000" y="1643063"/>
            <a:ext cx="3744913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?</a:t>
            </a:r>
          </a:p>
          <a:p>
            <a:r>
              <a:rPr lang="ru-RU" sz="2400" b="1">
                <a:latin typeface="Arial Narrow" pitchFamily="34" charset="0"/>
              </a:rPr>
              <a:t>Вкусное, красное.</a:t>
            </a:r>
          </a:p>
          <a:p>
            <a:r>
              <a:rPr lang="ru-RU" sz="2400" b="1">
                <a:latin typeface="Arial Narrow" pitchFamily="34" charset="0"/>
              </a:rPr>
              <a:t>Питает, радует, висит.</a:t>
            </a:r>
          </a:p>
          <a:p>
            <a:r>
              <a:rPr lang="ru-RU" sz="2400" b="1">
                <a:latin typeface="Arial Narrow" pitchFamily="34" charset="0"/>
              </a:rPr>
              <a:t>Очень люблю его рисовать.</a:t>
            </a:r>
          </a:p>
          <a:p>
            <a:r>
              <a:rPr lang="ru-RU" sz="2400" b="1">
                <a:latin typeface="Arial Narrow" pitchFamily="34" charset="0"/>
              </a:rPr>
              <a:t>Плод.</a:t>
            </a:r>
          </a:p>
        </p:txBody>
      </p:sp>
      <p:grpSp>
        <p:nvGrpSpPr>
          <p:cNvPr id="23555" name="TextBox 2"/>
          <p:cNvGrpSpPr>
            <a:grpSpLocks/>
          </p:cNvGrpSpPr>
          <p:nvPr/>
        </p:nvGrpSpPr>
        <p:grpSpPr bwMode="auto">
          <a:xfrm>
            <a:off x="1116013" y="836613"/>
            <a:ext cx="8027987" cy="720725"/>
            <a:chOff x="1029" y="622"/>
            <a:chExt cx="4277" cy="392"/>
          </a:xfrm>
        </p:grpSpPr>
        <p:pic>
          <p:nvPicPr>
            <p:cNvPr id="23562" name="TextBox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29" y="622"/>
              <a:ext cx="3813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1125" y="675"/>
              <a:ext cx="418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b="1">
                  <a:solidFill>
                    <a:srgbClr val="EDF7F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О каких предметах идет речь в синквейнах?</a:t>
              </a:r>
            </a:p>
          </p:txBody>
        </p:sp>
      </p:grp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57438" y="4000500"/>
            <a:ext cx="557212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?</a:t>
            </a:r>
          </a:p>
          <a:p>
            <a:r>
              <a:rPr lang="ru-RU" sz="2400" b="1">
                <a:latin typeface="Arial Narrow" pitchFamily="34" charset="0"/>
              </a:rPr>
              <a:t>Большой, цветной.</a:t>
            </a:r>
          </a:p>
          <a:p>
            <a:r>
              <a:rPr lang="ru-RU" sz="2400" b="1">
                <a:latin typeface="Arial Narrow" pitchFamily="34" charset="0"/>
              </a:rPr>
              <a:t>Информирует, развлекает, ломается. </a:t>
            </a:r>
          </a:p>
          <a:p>
            <a:r>
              <a:rPr lang="ru-RU" sz="2400" b="1">
                <a:latin typeface="Arial Narrow" pitchFamily="34" charset="0"/>
              </a:rPr>
              <a:t>Смотрю, когда есть время.</a:t>
            </a:r>
          </a:p>
          <a:p>
            <a:r>
              <a:rPr lang="ru-RU" sz="2400" b="1">
                <a:latin typeface="Arial Narrow" pitchFamily="34" charset="0"/>
              </a:rPr>
              <a:t>Техника.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0" y="1643063"/>
            <a:ext cx="1255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Яблоко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57438" y="4000500"/>
            <a:ext cx="1533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Телевизор</a:t>
            </a: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 bwMode="auto">
          <a:xfrm>
            <a:off x="8286776" y="6286520"/>
            <a:ext cx="857224" cy="571480"/>
          </a:xfrm>
          <a:prstGeom prst="actionButtonBackPrevio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714375" y="56578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869950" y="1544638"/>
            <a:ext cx="328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С одной стороны, это </a:t>
            </a:r>
          </a:p>
        </p:txBody>
      </p:sp>
      <p:sp>
        <p:nvSpPr>
          <p:cNvPr id="24580" name="Управляющая кнопка: далее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10038" y="1544638"/>
            <a:ext cx="503237" cy="358775"/>
          </a:xfrm>
          <a:prstGeom prst="actionButtonForwardNex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7500" y="1565275"/>
            <a:ext cx="1830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внешний вид</a:t>
            </a:r>
          </a:p>
        </p:txBody>
      </p:sp>
      <p:sp>
        <p:nvSpPr>
          <p:cNvPr id="24582" name="TextBox 9"/>
          <p:cNvSpPr txBox="1">
            <a:spLocks noChangeArrowheads="1"/>
          </p:cNvSpPr>
          <p:nvPr/>
        </p:nvSpPr>
        <p:spPr bwMode="auto">
          <a:xfrm>
            <a:off x="827088" y="2133600"/>
            <a:ext cx="301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С другой стороны, это</a:t>
            </a:r>
          </a:p>
        </p:txBody>
      </p:sp>
      <p:sp>
        <p:nvSpPr>
          <p:cNvPr id="24583" name="Управляющая кнопка: далее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10038" y="2192338"/>
            <a:ext cx="503237" cy="360362"/>
          </a:xfrm>
          <a:prstGeom prst="actionButtonForwardNex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970463" y="2133600"/>
            <a:ext cx="3268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внутренняя конструкция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4491" y="5240350"/>
            <a:ext cx="6902141" cy="830997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Форма – это единство внешней поверхности и внутренней конструкции объекта в пространстве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3313" y="2643188"/>
            <a:ext cx="1028700" cy="519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54857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Чего?</a:t>
            </a:r>
          </a:p>
        </p:txBody>
      </p:sp>
      <p:sp>
        <p:nvSpPr>
          <p:cNvPr id="24589" name="Прямоугольник 14"/>
          <p:cNvSpPr>
            <a:spLocks noChangeArrowheads="1"/>
          </p:cNvSpPr>
          <p:nvPr/>
        </p:nvSpPr>
        <p:spPr bwMode="auto">
          <a:xfrm>
            <a:off x="714375" y="3071813"/>
            <a:ext cx="7500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продукта тела объекта человека каркаса остова предмета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71750" y="3071813"/>
            <a:ext cx="1285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объекта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85813" y="3714750"/>
            <a:ext cx="7358062" cy="1158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54857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Форма существует (где?):</a:t>
            </a:r>
          </a:p>
          <a:p>
            <a:pPr algn="ctr">
              <a:defRPr/>
            </a:pPr>
            <a:endParaRPr lang="ru-RU" b="1"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  <a:p>
            <a:pPr algn="ctr">
              <a:defRPr/>
            </a:pPr>
            <a:r>
              <a:rPr lang="ru-RU" sz="2400" b="1">
                <a:latin typeface="Arial Narrow" pitchFamily="34" charset="0"/>
              </a:rPr>
              <a:t>в воздухе   в пространстве   на земле   в космосе 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714625" y="4429125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в пространстве</a:t>
            </a:r>
            <a:endParaRPr lang="ru-RU" sz="240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1850" y="920734"/>
            <a:ext cx="6944006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Итак, давайте определим, что же такое 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форма</a:t>
            </a: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071546"/>
            <a:ext cx="712678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В каких ситуациях мы употребляем слово «форма»?</a:t>
            </a:r>
          </a:p>
        </p:txBody>
      </p:sp>
      <p:sp>
        <p:nvSpPr>
          <p:cNvPr id="25605" name="TextBox 2"/>
          <p:cNvSpPr txBox="1">
            <a:spLocks noChangeArrowheads="1"/>
          </p:cNvSpPr>
          <p:nvPr/>
        </p:nvSpPr>
        <p:spPr bwMode="auto">
          <a:xfrm>
            <a:off x="3643313" y="2143125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25606" name="TextBox 3"/>
          <p:cNvSpPr txBox="1">
            <a:spLocks noChangeArrowheads="1"/>
          </p:cNvSpPr>
          <p:nvPr/>
        </p:nvSpPr>
        <p:spPr bwMode="auto">
          <a:xfrm>
            <a:off x="2843213" y="1773238"/>
            <a:ext cx="5483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Одежда (например, школьная форма)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Внешний вид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Форма предмета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Геометрическая форма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Изображение предмета</a:t>
            </a:r>
          </a:p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63587" y="5311789"/>
            <a:ext cx="7000924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Forma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 </a:t>
            </a: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– латинское слово. 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Каким может быть его перевод?</a:t>
            </a:r>
          </a:p>
        </p:txBody>
      </p:sp>
      <p:cxnSp>
        <p:nvCxnSpPr>
          <p:cNvPr id="25610" name="Скругленная соединительная линия 12"/>
          <p:cNvCxnSpPr>
            <a:cxnSpLocks noChangeShapeType="1"/>
          </p:cNvCxnSpPr>
          <p:nvPr/>
        </p:nvCxnSpPr>
        <p:spPr bwMode="auto">
          <a:xfrm rot="5400000" flipH="1" flipV="1">
            <a:off x="1047751" y="3281362"/>
            <a:ext cx="2286000" cy="1285875"/>
          </a:xfrm>
          <a:prstGeom prst="curvedConnector3">
            <a:avLst>
              <a:gd name="adj1" fmla="val 100000"/>
            </a:avLst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25611" name="Управляющая кнопка: далее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357938"/>
            <a:ext cx="714375" cy="500062"/>
          </a:xfrm>
          <a:prstGeom prst="actionButtonForwardNex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714375" y="857250"/>
            <a:ext cx="7500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За внешними очертаниями предмета существует его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конструкция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 - это основа формы, связывающая отдельные элементы и части в единое целое</a:t>
            </a:r>
            <a:r>
              <a:rPr lang="ru-RU" sz="2400" b="1" i="1">
                <a:latin typeface="Arial Narrow" pitchFamily="34" charset="0"/>
                <a:cs typeface="Arial" pitchFamily="34" charset="0"/>
              </a:rPr>
              <a:t>.</a:t>
            </a:r>
            <a:endParaRPr lang="ru-RU" sz="2400" b="1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7198" y="2664929"/>
            <a:ext cx="4204122" cy="5360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EDF7F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Конструкцией являются …</a:t>
            </a:r>
          </a:p>
        </p:txBody>
      </p:sp>
      <p:sp>
        <p:nvSpPr>
          <p:cNvPr id="26630" name="Управляющая кнопка: далее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357938"/>
            <a:ext cx="714375" cy="500062"/>
          </a:xfrm>
          <a:prstGeom prst="actionButtonForwardNex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643063" y="3786188"/>
            <a:ext cx="3100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800" b="1">
                <a:latin typeface="Arial Narrow" pitchFamily="34" charset="0"/>
              </a:rPr>
              <a:t>человеческого тела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643063" y="4357688"/>
            <a:ext cx="242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800" b="1">
                <a:latin typeface="Arial Narrow" pitchFamily="34" charset="0"/>
              </a:rPr>
              <a:t>корабля, бочки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714500" y="5000625"/>
            <a:ext cx="1952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Arial Narrow" pitchFamily="34" charset="0"/>
              </a:rPr>
              <a:t>сооружения</a:t>
            </a:r>
            <a:endParaRPr lang="ru-RU" sz="280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214938" y="3786188"/>
            <a:ext cx="2271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800" b="1">
                <a:solidFill>
                  <a:srgbClr val="C00000"/>
                </a:solidFill>
                <a:latin typeface="Arial Narrow" pitchFamily="34" charset="0"/>
              </a:rPr>
              <a:t>скелет, костяк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214938" y="4357688"/>
            <a:ext cx="1103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800" b="1">
                <a:solidFill>
                  <a:srgbClr val="C00000"/>
                </a:solidFill>
                <a:latin typeface="Arial Narrow" pitchFamily="34" charset="0"/>
              </a:rPr>
              <a:t>остов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214938" y="5000625"/>
            <a:ext cx="1220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800" b="1">
                <a:solidFill>
                  <a:srgbClr val="C00000"/>
                </a:solidFill>
                <a:latin typeface="Arial Narrow" pitchFamily="34" charset="0"/>
              </a:rPr>
              <a:t>каркас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TextBox 1"/>
          <p:cNvGrpSpPr>
            <a:grpSpLocks/>
          </p:cNvGrpSpPr>
          <p:nvPr/>
        </p:nvGrpSpPr>
        <p:grpSpPr bwMode="auto">
          <a:xfrm>
            <a:off x="2339975" y="765175"/>
            <a:ext cx="4968875" cy="719138"/>
            <a:chOff x="1836" y="530"/>
            <a:chExt cx="2014" cy="392"/>
          </a:xfrm>
        </p:grpSpPr>
        <p:pic>
          <p:nvPicPr>
            <p:cNvPr id="27653" name="TextBox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36" y="530"/>
              <a:ext cx="1870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 Box 3"/>
            <p:cNvSpPr txBox="1">
              <a:spLocks noChangeArrowheads="1"/>
            </p:cNvSpPr>
            <p:nvPr/>
          </p:nvSpPr>
          <p:spPr bwMode="auto">
            <a:xfrm>
              <a:off x="1935" y="585"/>
              <a:ext cx="1915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b="1">
                  <a:solidFill>
                    <a:srgbClr val="EDF7F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      Домашнее задание:</a:t>
              </a:r>
            </a:p>
          </p:txBody>
        </p:sp>
      </p:grp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857250" y="1571625"/>
            <a:ext cx="7358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Мысленно представьте, какая форма получится в результате вращения вокруг оси фигур,  изображенных ниже. Нарисуйте по представлению тела, которые вы вообразите.</a:t>
            </a:r>
          </a:p>
        </p:txBody>
      </p:sp>
      <p:pic>
        <p:nvPicPr>
          <p:cNvPr id="5" name="Рисунок 4" descr="х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857625"/>
            <a:ext cx="6600825" cy="128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TextBox 1"/>
          <p:cNvGrpSpPr>
            <a:grpSpLocks/>
          </p:cNvGrpSpPr>
          <p:nvPr/>
        </p:nvGrpSpPr>
        <p:grpSpPr bwMode="auto">
          <a:xfrm>
            <a:off x="2195513" y="981075"/>
            <a:ext cx="5041900" cy="712788"/>
            <a:chOff x="1524" y="622"/>
            <a:chExt cx="2665" cy="392"/>
          </a:xfrm>
        </p:grpSpPr>
        <p:pic>
          <p:nvPicPr>
            <p:cNvPr id="28682" name="TextBox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24" y="622"/>
              <a:ext cx="2665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3" name="Text Box 3"/>
            <p:cNvSpPr txBox="1">
              <a:spLocks noChangeArrowheads="1"/>
            </p:cNvSpPr>
            <p:nvPr/>
          </p:nvSpPr>
          <p:spPr bwMode="auto">
            <a:xfrm>
              <a:off x="1620" y="675"/>
              <a:ext cx="2504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>
                  <a:solidFill>
                    <a:srgbClr val="FFFF00"/>
                  </a:solidFill>
                  <a:latin typeface="Arial Narrow" pitchFamily="34" charset="0"/>
                </a:rPr>
                <a:t>Информационные источники:</a:t>
              </a:r>
            </a:p>
          </p:txBody>
        </p:sp>
      </p:grpSp>
      <p:sp>
        <p:nvSpPr>
          <p:cNvPr id="26629" name="Прямоугольник 2"/>
          <p:cNvSpPr>
            <a:spLocks noChangeArrowheads="1"/>
          </p:cNvSpPr>
          <p:nvPr/>
        </p:nvSpPr>
        <p:spPr bwMode="auto">
          <a:xfrm>
            <a:off x="785786" y="1785926"/>
            <a:ext cx="7377382" cy="12285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FFFF"/>
                </a:solidFill>
                <a:hlinkClick r:id="rId3"/>
              </a:rPr>
              <a:t>http://www.designsochi.ru/content/view/180/9/</a:t>
            </a:r>
            <a:endParaRPr lang="ru-RU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  <a:hlinkClick r:id="rId4"/>
              </a:rPr>
              <a:t>http://avion-studio.com/monograf.htm</a:t>
            </a:r>
            <a:r>
              <a:rPr lang="ru-RU" b="1" dirty="0">
                <a:solidFill>
                  <a:srgbClr val="FFFFFF"/>
                </a:solidFill>
              </a:rPr>
              <a:t> основы рисунка</a:t>
            </a:r>
          </a:p>
          <a:p>
            <a:pPr>
              <a:defRPr/>
            </a:pPr>
            <a:r>
              <a:rPr lang="en-US" b="1" dirty="0">
                <a:solidFill>
                  <a:srgbClr val="FFFFFF"/>
                </a:solidFill>
                <a:hlinkClick r:id="rId5"/>
              </a:rPr>
              <a:t>http://www.taby27.ru/studentam_aspirantam/philos_design/referaty_philos_design/524/287.html</a:t>
            </a:r>
            <a:r>
              <a:rPr lang="en-US" b="1" dirty="0">
                <a:solidFill>
                  <a:srgbClr val="FFFFFF"/>
                </a:solidFill>
              </a:rPr>
              <a:t> </a:t>
            </a:r>
            <a:endParaRPr lang="ru-RU" b="1" dirty="0">
              <a:solidFill>
                <a:srgbClr val="FFFFFF"/>
              </a:solidFill>
            </a:endParaRPr>
          </a:p>
        </p:txBody>
      </p:sp>
      <p:pic>
        <p:nvPicPr>
          <p:cNvPr id="28678" name="Picture 9" descr="C:\Users\Мила\Desktop\5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4500563"/>
            <a:ext cx="17859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3286124"/>
            <a:ext cx="7358114" cy="101566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Изображения анимационные</a:t>
            </a:r>
            <a:endParaRPr lang="ru-RU" sz="1600" b="1" dirty="0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Слайд 16. </a:t>
            </a:r>
            <a:r>
              <a:rPr lang="ru-RU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Идущий человек </a:t>
            </a:r>
            <a:r>
              <a:rPr lang="ru-RU" sz="1600" b="1" dirty="0" err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ttp</a:t>
            </a:r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lang="ru-RU" sz="1600" b="1" dirty="0" err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www.livegif.ru</a:t>
            </a:r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lang="ru-RU" sz="1600" b="1" dirty="0" err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archive</a:t>
            </a:r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/</a:t>
            </a:r>
            <a:r>
              <a:rPr lang="ru-RU" sz="1600" b="1" dirty="0" err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men</a:t>
            </a:r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7"/>
              </a:rPr>
              <a:t>/19_16.html</a:t>
            </a:r>
            <a:endParaRPr lang="ru-RU" sz="1200" b="1" dirty="0">
              <a:solidFill>
                <a:srgbClr val="FFFF00"/>
              </a:solidFill>
            </a:endParaRPr>
          </a:p>
          <a:p>
            <a:r>
              <a:rPr lang="ru-RU" b="1" dirty="0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26. 3</a:t>
            </a:r>
            <a:r>
              <a:rPr lang="en-US" b="1" dirty="0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D</a:t>
            </a:r>
            <a:r>
              <a:rPr lang="ru-RU" b="1" dirty="0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-фигура </a:t>
            </a:r>
            <a:r>
              <a:rPr lang="ru-RU" sz="1600" b="1" dirty="0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8"/>
              </a:rPr>
              <a:t>http://animashky.ru/index/0-42?1-11</a:t>
            </a:r>
            <a:r>
              <a:rPr lang="ru-RU" sz="1100" b="1" dirty="0">
                <a:solidFill>
                  <a:srgbClr val="FFFF00"/>
                </a:solidFill>
              </a:rPr>
              <a:t>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00034" y="357166"/>
            <a:ext cx="8143932" cy="627864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Изображения (ссылки</a:t>
            </a:r>
            <a:r>
              <a:rPr lang="ru-RU" sz="16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)</a:t>
            </a:r>
            <a:endParaRPr lang="ru-RU" sz="11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Слайд 4. Натюрморт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2"/>
              </a:rPr>
              <a:t>http://www.artreflection.ru/nstr/npy.html</a:t>
            </a:r>
            <a:endParaRPr lang="ru-RU" sz="10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>Слайд 5. Облака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3"/>
              </a:rPr>
              <a:t>http://al-shia.my1.ru/_ph/1/711916620.jpg</a:t>
            </a:r>
            <a:endParaRPr lang="ru-RU" sz="10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Times New Roman" pitchFamily="18" charset="0"/>
                <a:hlinkClick r:id="rId4"/>
              </a:rPr>
              <a:t>http://eye.moof.ru/note/9790.html</a:t>
            </a:r>
            <a:endParaRPr lang="ru-RU" sz="10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5"/>
              </a:rPr>
              <a:t>http://fotki.yandex.ru/users/mooha2007/view/78064?page=0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6. Пчела, соты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6"/>
              </a:rPr>
              <a:t>http://timebee.ru/page/6/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Кварц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7"/>
              </a:rPr>
              <a:t>http://www.fmm.ru/gallery.htm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Планета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8"/>
              </a:rPr>
              <a:t>http://www.great-galaxy.ru/?pg=planets&amp;id=007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Улитка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9"/>
              </a:rPr>
              <a:t>http://www.xsunx.ru/details.php?image_id=92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Снежинка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0"/>
              </a:rPr>
              <a:t>http://allday.ru/2007/11/22/snezhinki_pod_mikroskopom.html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Георгин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1"/>
              </a:rPr>
              <a:t>http://zoo.rin.ru/cgi-bin/index.pl?idr=2374&amp;art=2375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7. Сходство форм 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http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://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avion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-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studio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com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monograf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 </a:t>
            </a:r>
            <a:r>
              <a:rPr lang="ru-RU" sz="1200" b="1">
                <a:solidFill>
                  <a:srgbClr val="EDF7FC"/>
                </a:solidFill>
                <a:ea typeface="Calibri" pitchFamily="34" charset="0"/>
                <a:cs typeface="Calibri" pitchFamily="34" charset="0"/>
              </a:rPr>
              <a:t>основы рисунка</a:t>
            </a:r>
            <a:endParaRPr lang="ru-RU" sz="1000" b="1">
              <a:solidFill>
                <a:srgbClr val="EDF7FC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8. Садовая скульптура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3"/>
              </a:rPr>
              <a:t>http://www.tekhouse.ru/reports/landscape/sadovaya-skulptura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Фарфоровая посуда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4"/>
              </a:rPr>
              <a:t>http://uaprom.net/p5538-farforovaya-posuda-aktsionnoe-predlozhenie.html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Кижи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4"/>
              </a:rPr>
              <a:t>http://uaprom.net/p5538-farforovaya-posuda-aktsionnoe-predlozhenie.html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Мода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5"/>
              </a:rPr>
              <a:t>http://open.az/index.php?newsid=29066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11. Игра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6"/>
              </a:rPr>
              <a:t>http://www.spokoinoinochi.ru/kids/98/112/49.html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12. Кошки 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http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://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avion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-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studio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com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monograf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 </a:t>
            </a:r>
            <a:r>
              <a:rPr lang="ru-RU" sz="1200" b="1">
                <a:solidFill>
                  <a:srgbClr val="EDF7FC"/>
                </a:solidFill>
                <a:ea typeface="Calibri" pitchFamily="34" charset="0"/>
                <a:cs typeface="Calibri" pitchFamily="34" charset="0"/>
              </a:rPr>
              <a:t>основы рисунка</a:t>
            </a:r>
            <a:endParaRPr lang="ru-RU" sz="1000" b="1">
              <a:solidFill>
                <a:srgbClr val="EDF7FC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13. Часы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7"/>
              </a:rPr>
              <a:t>http://mob-news.ru/?p=22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Конфеты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8"/>
              </a:rPr>
              <a:t>http://www.vkusnoteka.ru/index.php?page=l3&amp;id=393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Стакан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9"/>
              </a:rPr>
              <a:t>http://merxteam.com/Images/Products/Detailed/52770.jpg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Мяч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20"/>
              </a:rPr>
              <a:t>http://gotomoscow.ru/wp-content/uploads/basketball.jpg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14. Кувшин 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http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://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avion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-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studio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com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monograf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 </a:t>
            </a:r>
            <a:r>
              <a:rPr lang="ru-RU" sz="1200" b="1">
                <a:solidFill>
                  <a:srgbClr val="EDF7FC"/>
                </a:solidFill>
                <a:ea typeface="Calibri" pitchFamily="34" charset="0"/>
                <a:cs typeface="Calibri" pitchFamily="34" charset="0"/>
              </a:rPr>
              <a:t>основы рисунка</a:t>
            </a:r>
            <a:endParaRPr lang="ru-RU" sz="1000" b="1">
              <a:solidFill>
                <a:srgbClr val="EDF7FC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16. Скелет человека 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http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://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avion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-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studio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com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monograf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 </a:t>
            </a:r>
            <a:r>
              <a:rPr lang="ru-RU" sz="1200" b="1">
                <a:solidFill>
                  <a:srgbClr val="EDF7FC"/>
                </a:solidFill>
                <a:ea typeface="Calibri" pitchFamily="34" charset="0"/>
                <a:cs typeface="Calibri" pitchFamily="34" charset="0"/>
              </a:rPr>
              <a:t>основы рисунка</a:t>
            </a:r>
            <a:endParaRPr lang="ru-RU" sz="1000" b="1">
              <a:solidFill>
                <a:srgbClr val="EDF7FC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Слайд 17. Цилиндр 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http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://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avion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-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studio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com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/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monograf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.</a:t>
            </a:r>
            <a:r>
              <a:rPr lang="en-US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 </a:t>
            </a:r>
            <a:r>
              <a:rPr lang="ru-RU" sz="1200" b="1">
                <a:solidFill>
                  <a:srgbClr val="EDF7FC"/>
                </a:solidFill>
                <a:ea typeface="Calibri" pitchFamily="34" charset="0"/>
                <a:cs typeface="Calibri" pitchFamily="34" charset="0"/>
              </a:rPr>
              <a:t>основы рисунка</a:t>
            </a:r>
            <a:endParaRPr lang="ru-RU" sz="1000" b="1">
              <a:solidFill>
                <a:srgbClr val="EDF7FC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Гончарный круг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21"/>
              </a:rPr>
              <a:t>http://www.goncharam.ru/goncirc.html</a:t>
            </a:r>
            <a:endParaRPr lang="ru-RU" sz="1000" b="1">
              <a:solidFill>
                <a:srgbClr val="FFFF00"/>
              </a:solidFill>
            </a:endParaRPr>
          </a:p>
          <a:p>
            <a:r>
              <a:rPr lang="ru-RU" sz="1400" b="1">
                <a:solidFill>
                  <a:srgbClr val="FFFF00"/>
                </a:solidFill>
                <a:ea typeface="Calibri" pitchFamily="34" charset="0"/>
                <a:cs typeface="Calibri" pitchFamily="34" charset="0"/>
              </a:rPr>
              <a:t>Токарный станок </a:t>
            </a:r>
            <a:r>
              <a:rPr lang="ru-RU" sz="1200" b="1">
                <a:solidFill>
                  <a:srgbClr val="FFFF00"/>
                </a:solidFill>
                <a:ea typeface="Calibri" pitchFamily="34" charset="0"/>
                <a:cs typeface="Calibri" pitchFamily="34" charset="0"/>
                <a:hlinkClick r:id="rId22"/>
              </a:rPr>
              <a:t>http://www.uainfo.com/ads/142736</a:t>
            </a:r>
            <a:endParaRPr lang="ru-RU" sz="1200" b="1">
              <a:solidFill>
                <a:srgbClr val="FFFF00"/>
              </a:solidFill>
              <a:ea typeface="Calibri" pitchFamily="34" charset="0"/>
              <a:cs typeface="Calibri" pitchFamily="34" charset="0"/>
            </a:endParaRPr>
          </a:p>
          <a:p>
            <a:r>
              <a:rPr lang="ru-RU" sz="1400" b="1">
                <a:solidFill>
                  <a:srgbClr val="FFFF00"/>
                </a:solidFill>
                <a:cs typeface="Times New Roman" pitchFamily="18" charset="0"/>
              </a:rPr>
              <a:t>Слайд 25. Фигуры. 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http</a:t>
            </a:r>
            <a:r>
              <a:rPr lang="ru-RU" sz="1200" b="1" u="sng">
                <a:solidFill>
                  <a:srgbClr val="FFFF00"/>
                </a:solidFill>
                <a:hlinkClick r:id="rId12"/>
              </a:rPr>
              <a:t>://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avion</a:t>
            </a:r>
            <a:r>
              <a:rPr lang="ru-RU" sz="1200" b="1" u="sng">
                <a:solidFill>
                  <a:srgbClr val="FFFF00"/>
                </a:solidFill>
                <a:hlinkClick r:id="rId12"/>
              </a:rPr>
              <a:t>-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studio</a:t>
            </a:r>
            <a:r>
              <a:rPr lang="ru-RU" sz="1200" b="1" u="sng">
                <a:solidFill>
                  <a:srgbClr val="FFFF00"/>
                </a:solidFill>
                <a:hlinkClick r:id="rId12"/>
              </a:rPr>
              <a:t>.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com</a:t>
            </a:r>
            <a:r>
              <a:rPr lang="ru-RU" sz="1200" b="1" u="sng">
                <a:solidFill>
                  <a:srgbClr val="FFFF00"/>
                </a:solidFill>
                <a:hlinkClick r:id="rId12"/>
              </a:rPr>
              <a:t>/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monograf</a:t>
            </a:r>
            <a:r>
              <a:rPr lang="ru-RU" sz="1200" b="1" u="sng">
                <a:solidFill>
                  <a:srgbClr val="FFFF00"/>
                </a:solidFill>
                <a:hlinkClick r:id="rId12"/>
              </a:rPr>
              <a:t>.</a:t>
            </a:r>
            <a:r>
              <a:rPr lang="en-US" sz="1200" b="1" u="sng">
                <a:solidFill>
                  <a:srgbClr val="FFFF00"/>
                </a:solidFill>
                <a:hlinkClick r:id="rId12"/>
              </a:rPr>
              <a:t>htm</a:t>
            </a:r>
            <a:r>
              <a:rPr lang="ru-RU" sz="1200" b="1">
                <a:solidFill>
                  <a:srgbClr val="FFFF00"/>
                </a:solidFill>
              </a:rPr>
              <a:t> </a:t>
            </a:r>
            <a:r>
              <a:rPr lang="ru-RU" sz="1200" b="1">
                <a:solidFill>
                  <a:srgbClr val="EDF7FC"/>
                </a:solidFill>
              </a:rPr>
              <a:t>основы рисунка</a:t>
            </a:r>
            <a:endParaRPr lang="ru-RU" sz="1100" b="1">
              <a:solidFill>
                <a:srgbClr val="EDF7FC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071546"/>
            <a:ext cx="712678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В каких ситуациях мы употребляем слово «форма»?</a:t>
            </a:r>
          </a:p>
        </p:txBody>
      </p:sp>
      <p:sp>
        <p:nvSpPr>
          <p:cNvPr id="5125" name="TextBox 2"/>
          <p:cNvSpPr txBox="1">
            <a:spLocks noChangeArrowheads="1"/>
          </p:cNvSpPr>
          <p:nvPr/>
        </p:nvSpPr>
        <p:spPr bwMode="auto">
          <a:xfrm>
            <a:off x="3643313" y="2143125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71775" y="1773238"/>
            <a:ext cx="5483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Arial Narrow" pitchFamily="34" charset="0"/>
              </a:rPr>
              <a:t>Одежда (например, школьная форма)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Внешний вид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Форма предмета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Геометрическая форма</a:t>
            </a:r>
          </a:p>
          <a:p>
            <a:endParaRPr lang="ru-RU" sz="2400" b="1">
              <a:latin typeface="Arial Narrow" pitchFamily="34" charset="0"/>
            </a:endParaRPr>
          </a:p>
          <a:p>
            <a:r>
              <a:rPr lang="ru-RU" sz="2400" b="1">
                <a:latin typeface="Arial Narrow" pitchFamily="34" charset="0"/>
              </a:rPr>
              <a:t>Изображение предмета</a:t>
            </a:r>
          </a:p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63587" y="5240352"/>
            <a:ext cx="7000924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Forma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 </a:t>
            </a: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– латинское слово. 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Каким может быть его перевод?</a:t>
            </a:r>
          </a:p>
        </p:txBody>
      </p:sp>
      <p:cxnSp>
        <p:nvCxnSpPr>
          <p:cNvPr id="13" name="Скругленная соединительная линия 12"/>
          <p:cNvCxnSpPr>
            <a:cxnSpLocks noChangeShapeType="1"/>
          </p:cNvCxnSpPr>
          <p:nvPr/>
        </p:nvCxnSpPr>
        <p:spPr bwMode="auto">
          <a:xfrm rot="5400000" flipH="1" flipV="1">
            <a:off x="976313" y="3281362"/>
            <a:ext cx="2286000" cy="1285875"/>
          </a:xfrm>
          <a:prstGeom prst="curvedConnector3">
            <a:avLst>
              <a:gd name="adj1" fmla="val 100000"/>
            </a:avLst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Мила\Desktop\курс формы вокруг нас\np1y05.jpg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857250" y="1000125"/>
            <a:ext cx="71437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785813" y="785813"/>
            <a:ext cx="7500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Вы, наверное, замечали, что облака превращаются то в рыцаря, то в птицу, то в дракона или принимают очертания сказочного замка. </a:t>
            </a:r>
            <a:endParaRPr lang="ru-RU" sz="2000">
              <a:latin typeface="Arial Narrow" pitchFamily="34" charset="0"/>
            </a:endParaRPr>
          </a:p>
        </p:txBody>
      </p:sp>
      <p:pic>
        <p:nvPicPr>
          <p:cNvPr id="7171" name="Picture 9" descr="C:\Documents and Settings\L\Рабочий стол\Новая папка (2)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428875"/>
            <a:ext cx="32861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 descr="C:\Documents and Settings\L\Рабочий стол\Новая папка (2)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4000500"/>
            <a:ext cx="30813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C:\Users\Мила\Desktop\0_130f0_cc621ee4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428875"/>
            <a:ext cx="2714625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642938" y="714375"/>
            <a:ext cx="77152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>
                <a:latin typeface="Arial Narrow" pitchFamily="34" charset="0"/>
              </a:rPr>
              <a:t>Мир вокруг нас – это мир форм. Сколько прекрасного таят в себе </a:t>
            </a:r>
            <a:r>
              <a:rPr lang="ru-RU" sz="2200" b="1">
                <a:solidFill>
                  <a:srgbClr val="C00000"/>
                </a:solidFill>
                <a:latin typeface="Arial Narrow" pitchFamily="34" charset="0"/>
              </a:rPr>
              <a:t>природные</a:t>
            </a:r>
            <a:r>
              <a:rPr lang="ru-RU" sz="2200" b="1">
                <a:latin typeface="Arial Narrow" pitchFamily="34" charset="0"/>
              </a:rPr>
              <a:t> формы: цветы, бабочки, кристаллы, деревья… Тело каждого из нас – это тоже форма, живая, движущаяся, меняющаяся.</a:t>
            </a:r>
          </a:p>
        </p:txBody>
      </p:sp>
      <p:pic>
        <p:nvPicPr>
          <p:cNvPr id="8195" name="Picture 5" descr="C:\Documents and Settings\Людмила\Мои документы\Наша копилка\фото для диска\снежинки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4429125"/>
            <a:ext cx="19288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7" descr="C:\Documents and Settings\Людмила\Мои документы\Мои рисунки\геом.тела\georgi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4479925"/>
            <a:ext cx="242887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714375" y="1143000"/>
            <a:ext cx="1357313" cy="285750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…………….</a:t>
            </a:r>
          </a:p>
        </p:txBody>
      </p:sp>
      <p:pic>
        <p:nvPicPr>
          <p:cNvPr id="8198" name="Picture 10" descr="C:\Users\Мила\Desktop\17-300x2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2357438"/>
            <a:ext cx="26431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2" descr="C:\Users\Мила\Desktop\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75" y="2309813"/>
            <a:ext cx="19288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3" descr="C:\Users\Мила\Desktop\69320c1_sm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75" y="2333625"/>
            <a:ext cx="2428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4" descr="C:\Users\Мила\Desktop\snai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" y="4429125"/>
            <a:ext cx="2643187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1000125" y="4643438"/>
            <a:ext cx="6786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  <a:cs typeface="Arial" pitchFamily="34" charset="0"/>
              </a:rPr>
              <a:t>Во всем окружающем мире мы ищем и находим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сходство форм</a:t>
            </a:r>
            <a:r>
              <a:rPr lang="ru-RU" sz="2400" b="1">
                <a:latin typeface="Arial Narrow" pitchFamily="34" charset="0"/>
                <a:cs typeface="Arial" pitchFamily="34" charset="0"/>
              </a:rPr>
              <a:t>. Любая форма может вызвать ассоциации с другими сходными формами.</a:t>
            </a:r>
            <a:endParaRPr lang="ru-RU" sz="2400">
              <a:latin typeface="Arial Narrow" pitchFamily="34" charset="0"/>
            </a:endParaRPr>
          </a:p>
        </p:txBody>
      </p:sp>
      <p:pic>
        <p:nvPicPr>
          <p:cNvPr id="3" name="Рисунок 13" descr="http://www.drawtraining.ru/images/pictures/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071563"/>
            <a:ext cx="5251450" cy="3214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642938" y="857250"/>
            <a:ext cx="7715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 Narrow" pitchFamily="34" charset="0"/>
              </a:rPr>
              <a:t>Как часто нас восхищают </a:t>
            </a:r>
            <a:r>
              <a:rPr lang="ru-RU" sz="2400" b="1">
                <a:solidFill>
                  <a:srgbClr val="C00000"/>
                </a:solidFill>
                <a:latin typeface="Arial Narrow" pitchFamily="34" charset="0"/>
              </a:rPr>
              <a:t>рукотворные</a:t>
            </a:r>
            <a:r>
              <a:rPr lang="ru-RU" sz="2400" b="1">
                <a:latin typeface="Arial Narrow" pitchFamily="34" charset="0"/>
              </a:rPr>
              <a:t> формы, созданные человеком: стремительные контуры самолетов и автомобилей, линии изделий из стекла и керамики, силуэты одежды от маэстро, архитектурные образы…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000500" y="928688"/>
            <a:ext cx="1714500" cy="357187"/>
          </a:xfrm>
          <a:prstGeom prst="rect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/>
              <a:t>……………….</a:t>
            </a:r>
          </a:p>
        </p:txBody>
      </p:sp>
      <p:pic>
        <p:nvPicPr>
          <p:cNvPr id="10244" name="Picture 8" descr="C:\Users\Мила\Desktop\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643188"/>
            <a:ext cx="2786062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 descr="C:\Users\Мила\Desktop\432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4643438"/>
            <a:ext cx="24288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9" descr="C:\Users\Мила\Desktop\30_kizhi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2643188"/>
            <a:ext cx="30432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0" descr="C:\Users\Мила\Desktop\1237119618_1236624438_moda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0" y="3429000"/>
            <a:ext cx="19399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87450" y="2500313"/>
            <a:ext cx="6553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Arial Narrow" pitchFamily="34" charset="0"/>
              </a:rPr>
              <a:t>Такой, который не похож ни на одну из общеизвестных форм.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071546"/>
            <a:ext cx="7215238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Какой предмет (объект) мы называем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 Narrow" pitchFamily="34" charset="0"/>
              </a:rPr>
              <a:t>бесформенным?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331913" y="4076700"/>
            <a:ext cx="64087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Arial Narrow" pitchFamily="34" charset="0"/>
              </a:rPr>
              <a:t>Имеющий неприятную,  эстетически непривлекательную форму.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7">
  <a:themeElements>
    <a:clrScheme name="Тема Office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Тема Offic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1935</TotalTime>
  <Words>1084</Words>
  <Application>Microsoft Office PowerPoint</Application>
  <PresentationFormat>Экран (4:3)</PresentationFormat>
  <Paragraphs>206</Paragraphs>
  <Slides>27</Slides>
  <Notes>2</Notes>
  <HiddenSlides>4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Arial Narrow</vt:lpstr>
      <vt:lpstr>Wingdings</vt:lpstr>
      <vt:lpstr>Tahoma</vt:lpstr>
      <vt:lpstr>Times New Roman</vt:lpstr>
      <vt:lpstr>+mj-lt</vt:lpstr>
      <vt:lpstr>Calibri</vt:lpstr>
      <vt:lpstr>Тема7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форма?</dc:title>
  <dc:creator>Мила</dc:creator>
  <cp:lastModifiedBy>Admin</cp:lastModifiedBy>
  <cp:revision>189</cp:revision>
  <dcterms:created xsi:type="dcterms:W3CDTF">2009-04-01T01:29:54Z</dcterms:created>
  <dcterms:modified xsi:type="dcterms:W3CDTF">2009-10-19T19:14:38Z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TC010721371049</vt:lpwstr>
  </property>
</Properties>
</file>